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4" r:id="rId2"/>
  </p:sldMasterIdLst>
  <p:notesMasterIdLst>
    <p:notesMasterId r:id="rId22"/>
  </p:notesMasterIdLst>
  <p:sldIdLst>
    <p:sldId id="282" r:id="rId3"/>
    <p:sldId id="292" r:id="rId4"/>
    <p:sldId id="352" r:id="rId5"/>
    <p:sldId id="293" r:id="rId6"/>
    <p:sldId id="353" r:id="rId7"/>
    <p:sldId id="351" r:id="rId8"/>
    <p:sldId id="358" r:id="rId9"/>
    <p:sldId id="359" r:id="rId10"/>
    <p:sldId id="360" r:id="rId11"/>
    <p:sldId id="322" r:id="rId12"/>
    <p:sldId id="354" r:id="rId13"/>
    <p:sldId id="357" r:id="rId14"/>
    <p:sldId id="340" r:id="rId15"/>
    <p:sldId id="342" r:id="rId16"/>
    <p:sldId id="345" r:id="rId17"/>
    <p:sldId id="346" r:id="rId18"/>
    <p:sldId id="347" r:id="rId19"/>
    <p:sldId id="341" r:id="rId20"/>
    <p:sldId id="284" r:id="rId21"/>
  </p:sldIdLst>
  <p:sldSz cx="9144000" cy="6858000" type="screen4x3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Зайкова Наталья" initials="ЗН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FF9D2"/>
    <a:srgbClr val="CCFF33"/>
    <a:srgbClr val="FEC6C7"/>
    <a:srgbClr val="90B6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66437" autoAdjust="0"/>
  </p:normalViewPr>
  <p:slideViewPr>
    <p:cSldViewPr>
      <p:cViewPr>
        <p:scale>
          <a:sx n="86" d="100"/>
          <a:sy n="86" d="100"/>
        </p:scale>
        <p:origin x="-26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3505" y="0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C5097819-E3A2-44B2-94D3-290C74FDDB3A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594" y="4705073"/>
            <a:ext cx="5415912" cy="4457937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562"/>
            <a:ext cx="2934014" cy="495854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3505" y="9408562"/>
            <a:ext cx="2934014" cy="495854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8F6DC822-3EA7-4DB4-A94C-4B712AF18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596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Приказом Минтруда России от 17.09.2020 N 618н внесены изменений в форму выписки из ЭТК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Выписка СТД-ПФР в нижней части дополнена таблицей Сведения о трудовой деятельности зарегистрированного лица за периоды до 31.12.2019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данную таблицу включаются сведения о периодах работы на основании отчетности представленной работодателями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Обращаем ваше внимание, что здесь будут отсутствовать иные периоды, периоды, когда зарегистрированное лицо осуществляло предпринимательскую деятельность.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DC822-3EA7-4DB4-A94C-4B712AF1892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DC822-3EA7-4DB4-A94C-4B712AF1892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3577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Структурирован ввод основания увольнения: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значение каждого элемента: статья, часть, пункт, подпункт заполняется в соответствующем поле, как по ТК РФ, так и по иному нормативному документу;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добавлен элемент «Абзац».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2490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 указывать код? 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Код выполняемой функции указывается, когда в мероприятии СЗВ-ТД есть:</a:t>
            </a:r>
            <a:endParaRPr lang="ru-R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Прием на работу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Увольнение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Перевод на другую должность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Присвоение квалификации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Запрет суда занимать должность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Код трудовой функции не потребуется, если работник определился с форматом трудовой книжки, т.е. подал заявление  или у компании изменилось название.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выбрать код для должности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Код состоит из пяти цифр в формате ХХХХ.Х: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где 4 знака — код группы занятий из Общероссийского классификатора занятий.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5-й знак — контрольное число, указанное рядом с кодом группы из того же классификатора.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 классификаторе занятий записаны не должности, а реальные трудовые обязанности сотрудника. Это усложняет поиск кода.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справочнике ОКЗ можно осуществлять 2 вида поиска: непосредственно по должности и по комментариям классификатора.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Поиск по должности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Некоторые выполняемые функции в классификаторе звучат так же, как название должности.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Например, для должности «бухгалтер» есть одноименный код «2411.6 Бухгалтеры», для секретаря — код «4120.1 Секретари (общего профиля)».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поиск по должности не дал результатов, переходите к поиску по комментариям классификатора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 ОКЗ приведены описания групп занятий, включающие характерные работы и обязанности для групп соответствующего уровня, а для начальных групп (с четырехзначным кодом) есть примеры занятий. Это позволит более точно классифицировать занятия и однозначно определить принадлежность к группе.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большинства должность и функция не совпадают по названию, но в комментариях к классификатору для каждого кода есть примеры должностей.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8387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Группы занятий в справочнике ОКЗ делятся на 4 вида: основные группы, подгруппы, малые и начальные группы. Отсюда и 4 знака в формате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Первая цифра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кода указывает, к какой основной группе относится занятие в справочнике ОКС указано 10 основных групп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Основные группы классифицированы не по отраслям, а по уровню квалификации. Если профессия работника — водитель трамвая, то КВФ для него следует искать в основной группе 8 «Операторы производственных установок и машин, сборщики и водители». Если должность предполагает наличие высшего образования или учёной степени, то код надо искать в основной группе 2 «Специалисты высшего уровня квалификации».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DC822-3EA7-4DB4-A94C-4B712AF1892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Вторая цифра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указывает на подгруппу внутри основной группы. Означает принадлежность занятий к сфере или области деятельности. Она отражает специфику занятий — по области требуемых знаний, особенностям технологических или бизнес-процессов, используемым машинам и инструментам, обрабатываемым или используемым материалам, видам производимых товаров или услуг.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Подгруппы включают в себя малые группы, где виды занятий сгруппированы с учётом более глубокой специализации. На принадлежность к малой группе указывает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третья цифра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кода.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 наконец,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четвёртая цифра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указывает на принадлежность к начальной группе в рамках малой группы. На этом уровне самая большая детализация.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 отдельной графе таблицы указывается контрольное число. Всё вместе — четыре цифры кода начальной группы и контрольное число — это код выполняемой функции, который надо указать в графе 6 СЗВ-ТД.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DC822-3EA7-4DB4-A94C-4B712AF1892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1657">
              <a:defRPr/>
            </a:pPr>
            <a:fld id="{0CDB86A9-A7D1-4E2A-9DC4-CF1FB79F4E9E}" type="slidenum">
              <a:rPr lang="ru-RU" smtClean="0">
                <a:solidFill>
                  <a:prstClr val="black"/>
                </a:solidFill>
                <a:latin typeface="Calibri"/>
              </a:rPr>
              <a:pPr defTabSz="911657">
                <a:defRPr/>
              </a:pPr>
              <a:t>10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7855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 ОКЗ содержатся коды не конкретных должностей или профессий, а обобщённых групп занятий. Поэтому они не будут совпадать с наименованиями штатных единиц. Например, в штатном расписании должности называются «Бухгалтер по расчёту с контрагентами», «Старший бухгалтер по расчёту заработной платы», а код выполняемой функции (КВФ) для них будет один — 2411.6 «Бухгалтеры».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Таким образом, кодирование трудовой функции работника производится на основе анализа его должностных обязанностей, изложенных в должностной инструкции, и их сопоставления с примерными кодификаторами.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случае выполнения работником нескольких трудовых функций, подпадающих под различные коды ОКЗ, кодирование осуществляется  по основной (превалирующей) трудовой функции.</a:t>
            </a:r>
          </a:p>
          <a:p>
            <a:endParaRPr lang="ru-RU" dirty="0" smtClean="0"/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быстро подготовиться к изменениям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Поиск нужного кода — занятие трудоемкое. Отчет СЗВ-ТД при приеме сотрудника нужно отправить не позднее следующего рабочего дня с даты приказа. Советуем узнать заветные коды заранее, чтобы не тратить время на каждый прием или перевод для отчета СЗВ-ТД.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Например, допишите коды выполняемых функций в штатном расписании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DC822-3EA7-4DB4-A94C-4B712AF1892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DC822-3EA7-4DB4-A94C-4B712AF1892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E17-299F-48AD-AF4D-D44DE29776FD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E8C-52FE-473B-8CE7-7665F3DB1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616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E17-299F-48AD-AF4D-D44DE29776FD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E8C-52FE-473B-8CE7-7665F3DB1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600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E17-299F-48AD-AF4D-D44DE29776FD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E8C-52FE-473B-8CE7-7665F3DB1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362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7C7A95-7F46-49DF-9D98-1208D6505E9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04.08.2021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69A846-B56C-4D7F-B9E3-8EBC6A756E0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478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7C7A95-7F46-49DF-9D98-1208D6505E9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04.08.2021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69A846-B56C-4D7F-B9E3-8EBC6A756E0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5421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7C7A95-7F46-49DF-9D98-1208D6505E9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04.08.2021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69A846-B56C-4D7F-B9E3-8EBC6A756E0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8166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7C7A95-7F46-49DF-9D98-1208D6505E9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04.08.2021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69A846-B56C-4D7F-B9E3-8EBC6A756E0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083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7C7A95-7F46-49DF-9D98-1208D6505E9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04.08.2021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69A846-B56C-4D7F-B9E3-8EBC6A756E0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0816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7C7A95-7F46-49DF-9D98-1208D6505E9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04.08.2021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69A846-B56C-4D7F-B9E3-8EBC6A756E0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705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7C7A95-7F46-49DF-9D98-1208D6505E9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04.08.2021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69A846-B56C-4D7F-B9E3-8EBC6A756E0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0095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7C7A95-7F46-49DF-9D98-1208D6505E9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04.08.2021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69A846-B56C-4D7F-B9E3-8EBC6A756E0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900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E17-299F-48AD-AF4D-D44DE29776FD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E8C-52FE-473B-8CE7-7665F3DB1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3268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7C7A95-7F46-49DF-9D98-1208D6505E9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04.08.2021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69A846-B56C-4D7F-B9E3-8EBC6A756E0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03276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7C7A95-7F46-49DF-9D98-1208D6505E9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04.08.2021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69A846-B56C-4D7F-B9E3-8EBC6A756E0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433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7C7A95-7F46-49DF-9D98-1208D6505E9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04.08.2021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69A846-B56C-4D7F-B9E3-8EBC6A756E0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985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E17-299F-48AD-AF4D-D44DE29776FD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E8C-52FE-473B-8CE7-7665F3DB1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987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E17-299F-48AD-AF4D-D44DE29776FD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E8C-52FE-473B-8CE7-7665F3DB1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333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E17-299F-48AD-AF4D-D44DE29776FD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E8C-52FE-473B-8CE7-7665F3DB1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71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E17-299F-48AD-AF4D-D44DE29776FD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E8C-52FE-473B-8CE7-7665F3DB1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943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E17-299F-48AD-AF4D-D44DE29776FD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E8C-52FE-473B-8CE7-7665F3DB1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65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E17-299F-48AD-AF4D-D44DE29776FD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E8C-52FE-473B-8CE7-7665F3DB1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235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E17-299F-48AD-AF4D-D44DE29776FD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5E8C-52FE-473B-8CE7-7665F3DB1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579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2E17-299F-48AD-AF4D-D44DE29776FD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45E8C-52FE-473B-8CE7-7665F3DB1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11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7C7A95-7F46-49DF-9D98-1208D6505E9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04.08.2021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69A846-B56C-4D7F-B9E3-8EBC6A756E0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792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70B87124C632F3447A105437AF724864960FBB045C5EB097EDD760A0CFB1A564900DC05D8523ED489B6F1085F8CEEF24AF44BE73358DEBFt84DM" TargetMode="External"/><Relationship Id="rId2" Type="http://schemas.openxmlformats.org/officeDocument/2006/relationships/hyperlink" Target="consultantplus://offline/ref=970B87124C632F3447A105437AF724864960FBB045C5EB097EDD760A0CFB1A564900DC05D85239D08FB6F1085F8CEEF24AF44BE73358DEBFt84DM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consultantplus://offline/ref=970B87124C632F3447A105437AF724864960FBB045C5EB097EDD760A0CFB1A564900DC05D8523ED78CB6F1085F8CEEF24AF44BE73358DEBFt84DM" TargetMode="External"/><Relationship Id="rId4" Type="http://schemas.openxmlformats.org/officeDocument/2006/relationships/hyperlink" Target="consultantplus://offline/ref=970B87124C632F3447A105437AF724864960FBB045C5EB097EDD760A0CFB1A564900DC05D8523ED688B6F1085F8CEEF24AF44BE73358DEBFt84D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1902090"/>
              </p:ext>
            </p:extLst>
          </p:nvPr>
        </p:nvGraphicFramePr>
        <p:xfrm>
          <a:off x="683568" y="1484784"/>
          <a:ext cx="8064896" cy="2962082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80648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620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ru-RU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новеллах в нормативно-правовом регулировании вопросов представления сведений о трудовой деятельности зарегистрированных лиц</a:t>
                      </a:r>
                      <a:endParaRPr lang="ru-RU" sz="4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35496" y="0"/>
            <a:ext cx="3168352" cy="188640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9992" y="6433591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Самара  2021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1902090"/>
              </p:ext>
            </p:extLst>
          </p:nvPr>
        </p:nvGraphicFramePr>
        <p:xfrm>
          <a:off x="1475656" y="5157192"/>
          <a:ext cx="6768752" cy="51381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138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Самара, 2021год 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503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0"/>
          </p:nvPr>
        </p:nvSpPr>
        <p:spPr>
          <a:xfrm>
            <a:off x="8388424" y="6525940"/>
            <a:ext cx="582166" cy="21542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A3AFC1-63AA-44E6-BB46-C3F8142C6CC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95935" y="24879"/>
            <a:ext cx="56405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«ОК 010-2014 (МСКЗ-08). Общероссийский классификатор занятий</a:t>
            </a: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Пример</a:t>
            </a:r>
            <a:endParaRPr kumimoji="0" lang="ru-RU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55574" y="476672"/>
          <a:ext cx="8808914" cy="6118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1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92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865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Код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КЧ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Наименование групп занятий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1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</a:rPr>
                        <a:t> </a:t>
                      </a:r>
                      <a:endParaRPr lang="ru-RU" sz="1150" b="1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</a:rPr>
                        <a:t>РУКОВОДИТЕЛИ</a:t>
                      </a:r>
                      <a:endParaRPr lang="ru-RU" sz="115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11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3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Руководители высшего звена, высшие должностные лица и законодатели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8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111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6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Руководители (представители) федеральных и региональных органов законодательной, судебной и исполнительной власти, их аппаратов и иных органов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8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1112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3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Руководители (представители) федеральных и региональных органов исполнительной и судебной власти и их аппаратов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i="1">
                          <a:effectLst/>
                          <a:latin typeface="Calibri"/>
                          <a:ea typeface="Times New Roman"/>
                          <a:cs typeface="Calibri"/>
                        </a:rPr>
                        <a:t>СПЕЦИАЛИСТЫ ВЫСШЕГО УРОВНЯ КВАЛИФИКАЦИИ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Специалисты в области науки и техники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211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Физики, химики и специалисты родственных занятий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2111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Физики и астрономы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СПЕЦИАЛИСТЫ СРЕДНЕГО УРОВНЯ КВАЛИФИКАЦИИ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31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Специалисты-техники в области науки и техники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311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Техники в области физических и технических наук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3111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Техники в области химических и физических наук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3112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Техники по гражданскому строительству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i="1">
                          <a:effectLst/>
                          <a:latin typeface="Calibri"/>
                          <a:ea typeface="Times New Roman"/>
                          <a:cs typeface="Calibri"/>
                        </a:rPr>
                        <a:t>СЛУЖАЩИЕ, ЗАНЯТЫЕ ПОДГОТОВКОЙ И ОФОРМЛЕНИЕМ ДОКУМЕНТАЦИИ, УЧЕТОМ И ОБСЛУЖИВАНИЕМ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41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Служащие общего профиля и обслуживающие офисную технику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411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Офисные служащие общего профиля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4110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Офисные служащие общего профиля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95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352928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342287"/>
                <a:gridCol w="3226332"/>
              </a:tblGrid>
              <a:tr h="47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Должность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Код ОКЗ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занятий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860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Руководители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2611.8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Юристы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161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Специалисты высшего уровня квалификации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2611.8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2619.9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Юристы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Специалисты в области права, не входящие в другие группы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2122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Специалисты среднего уровня квалификации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3342.7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Средний юридический персонал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2"/>
          <p:cNvSpPr>
            <a:spLocks noGrp="1"/>
          </p:cNvSpPr>
          <p:nvPr/>
        </p:nvSpPr>
        <p:spPr bwMode="auto">
          <a:xfrm>
            <a:off x="107504" y="342527"/>
            <a:ext cx="8928992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342900" algn="l" eaLnBrk="1" hangingPunct="1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Примеры кодирования специалистов юридического отдела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96879"/>
          <a:ext cx="9144000" cy="6273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0529"/>
                <a:gridCol w="906843"/>
                <a:gridCol w="5516628"/>
              </a:tblGrid>
              <a:tr h="357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Должность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ОКЗ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занятий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97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Руководители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1211.1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1219.0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1346.5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Управляющие финансовой деятельностью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Управляющие финансово-экономической и административной деятельностью, не входящие в другие группы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Руководители служб и подразделений в сфере финансовой деятельности и страхования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29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Специалисты высшего уровня квалификации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2122.7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2411.6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2412.6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2631.5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Статистики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Бухгалтеры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Консультанты по финансовым вопросам и инвестициям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Экономисты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25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Специалисты среднего уровня квалификации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3313.2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Помощники бухгалтеров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67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Служащие, занятые подготовкой и оформлением документации, учетом и обслуживанием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4132.1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4311.6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4312.8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4313.3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4419.7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Служащие по введению данных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Служащие по бухгалтерским операциям и учету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Служащие по обработке статистической, финансовой и страховой информации и ведению расчетов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Служащие по учету рабочего времени и расчету заработной платы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Офисные служащие, не входящие в другие группы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2"/>
          <p:cNvSpPr>
            <a:spLocks noGrp="1"/>
          </p:cNvSpPr>
          <p:nvPr/>
        </p:nvSpPr>
        <p:spPr bwMode="auto">
          <a:xfrm>
            <a:off x="215008" y="116632"/>
            <a:ext cx="8928992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Примеры кодирования специалистов подразделений казначейства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3353288"/>
              </p:ext>
            </p:extLst>
          </p:nvPr>
        </p:nvGraphicFramePr>
        <p:xfrm>
          <a:off x="72008" y="500467"/>
          <a:ext cx="8964488" cy="6168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76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Вопрос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Ответ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961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Как заполнять в форме СЗВ-ТД с 01.07.2021 года – для трудовых функций, по которым созданы профессиональные стандарты, или для всех трудовых функций независимо от наличия  стандарта?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Начиная с 1 июля 2021 года графа «Код выполняемой функции» является обязательной для заполнения всеми РД. Указывается кодовое обозначение занятия, соответствующее занимаемой должности (профессии), виду трудовой деятельности при исполнении трудовых функций (работ, обязанностей) в соответствие с Общероссийским классификатором занятий (далее – ОКЗ).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В случае если занятие охватывает широкий круг трудовых функций, то классификацию осуществляют с использованием принципа </a:t>
                      </a:r>
                      <a:r>
                        <a:rPr lang="ru-RU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приоритетности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Так, в случаях, когда функции работника связаны с различными стадиями процесса производства и распределения товаров и услуг, приоритет отдают </a:t>
                      </a:r>
                      <a:r>
                        <a:rPr lang="ru-RU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производственным функциям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если при этом функции, такие как продажа, транспортное обслуживание или управление производственным процессом и тому подобное, не доминируют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16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Необходимо ли представлять сведения о трудовой деятельности на священнослужителей?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Учитывая, что священнослужители не являются работниками по трудовому договору, то на них не должны оформляться  трудовые книжки и представляться сведения о трудовой деятельности.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При этом по аналогии с иными ЗЛ, не являющимися работниками по трудовому договору, подтверждением страхового стажа является уплата страховых взносов(письмо Минтруда от 03.04.2020 № 14-2/В-364)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3132992"/>
              </p:ext>
            </p:extLst>
          </p:nvPr>
        </p:nvGraphicFramePr>
        <p:xfrm>
          <a:off x="47119" y="13558"/>
          <a:ext cx="9036496" cy="648072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036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вопросы, возникающие при заполнении формы СЗВ-ТД</a:t>
                      </a:r>
                      <a:endParaRPr lang="ru-RU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5529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8542720"/>
              </p:ext>
            </p:extLst>
          </p:nvPr>
        </p:nvGraphicFramePr>
        <p:xfrm>
          <a:off x="179512" y="467113"/>
          <a:ext cx="8784976" cy="6168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76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Вопрос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Ответ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961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Как работодателю представить форму СЗВ-ТД в отношении иностранных граждан, трудоустраивающихся на территории РФ впервые и не имеющих СНИЛС?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Согласно статье 65 ТК РФ: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заключении трудового договора лицо, поступающее на работу, обязано предъявлять работодателю документ, подтверждающий регистрацию в СПУ, в том числе в форме электронного документа;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случае, если на лицо, поступающее на работу впервые, не был открыт ИЛС, работодателем представляются в территориальный орган ПФР сведения, необходимые для регистрации указанного лица сведения.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 избежание ответственности за несоблюдение норм законодательства РФ, и в целях своевременного представления сведений по форме СЗВ-ТД целесообразно передавать Анкету ЗЛ и оформлять приказ о приеме на работу иностранных граждан после регистрации в СПУ.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16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Руководитель организации является единственным участником (учредителем), осуществляющим деятельность без заключения трудовых договоров. Представляется ли на него СЗВ-ТД?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отношения единственного участника (учредителя) трудовое законодательство не распространяется. Учитывая, что сведения о трудовой деятельности формируются на всех ЗЛ, с которыми заключены или прекращены трудовые договоры, то форма СЗВ-ТД на единственных учредителей не представляется (письмо Минтруда от 20.03.2020 № 14-2/В-293).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Вместе с тем если единственный учредитель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назначил себя приказом руководителем и внес запись в трудовую книжку, то сведения по форме СЗВ-ТД представляются.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0598477"/>
              </p:ext>
            </p:extLst>
          </p:nvPr>
        </p:nvGraphicFramePr>
        <p:xfrm>
          <a:off x="47119" y="13558"/>
          <a:ext cx="9036496" cy="648072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036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вопросы, возникающие при заполнении формы СЗВ-ТД</a:t>
                      </a:r>
                      <a:endParaRPr lang="ru-RU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1669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15</a:t>
            </a:fld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517966"/>
              </p:ext>
            </p:extLst>
          </p:nvPr>
        </p:nvGraphicFramePr>
        <p:xfrm>
          <a:off x="179512" y="467113"/>
          <a:ext cx="8784976" cy="594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76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Вопрос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Ответ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961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Необходимо ли представлять  сведения о трудовой деятельности в отношении  председателей ТСЖ?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Сведения о трудовой деятельности формируются на всех ЗЛ, с которыми заключены или прекращены трудовые (служебные) отношения.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Учитывая, что деятельность  члена правления ТСЖ осуществляется на гражданско-правовой основе, то сведения о трудовой деятельности в отношении председателей ТСЖ не представляются в ПФР (письмо Минтруда от 16.03.2020 № 14-2/В-269).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16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Какое кадровое мероприятие следует указать в   СЗВ-ТД в случае, когда работа по совместительству становится для сотрудника основной?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1) В случае  увольнения работника с основного места работы </a:t>
                      </a:r>
                      <a:r>
                        <a:rPr lang="ru-RU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совместительству и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заключения нового трудового договора  кадровые мероприятия в форме СЗВ-ТД необходимо отразить как «УВОЛЬНЕНИЕ» с работы по совместительству и «ПРИЕМ» на основную работу у конкретного работодателя.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В случае если заключено дополнительное соглашение к трудовому договору с внесением изменений условий трудового договора, то кадровое мероприятие оформляется в виде «ПЕРЕВОДА» с работы по совместительству на основную работу у конкретного работодателя.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(письмо Минтруда от 25.03.2020 № 14-2/В-308)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2254312"/>
              </p:ext>
            </p:extLst>
          </p:nvPr>
        </p:nvGraphicFramePr>
        <p:xfrm>
          <a:off x="47119" y="13558"/>
          <a:ext cx="9036496" cy="648072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036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вопросы, возникающие при заполнении формы СЗВ-ТД</a:t>
                      </a:r>
                      <a:endParaRPr lang="ru-RU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6348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9279148"/>
              </p:ext>
            </p:extLst>
          </p:nvPr>
        </p:nvGraphicFramePr>
        <p:xfrm>
          <a:off x="179512" y="467113"/>
          <a:ext cx="8784976" cy="6097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76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Вопрос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Ответ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6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Надо ли представлять  СЗВ-ТД на лиц, осужденных к лишению свободы?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Каких-либо особенностей в порядке представления сведений о трудовой деятельности в отношении лиц, осужденных к лишению свободы не предусмотрено, в связи с этим СЗВ-ТД представляется в порядке, предусмотренном п.2.5 ст.11 Федерального закона №-27.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Федеральным законом от 31.07.2020 N 268-ФЗ «О внесении изменений в отдельные законодательные акты Российской Федерации» внесены изменения в ч. 4 ст. 173 Уголовно-исполнительного кодекса Российской Федерации: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Сведения о трудовой деятельности за период отбывания ареста или лишения свободы предоставляются способом, указанным в заявлении освобождаемого (на бумажном носителе, или в форме электронного документа, подписанного УКЭП (при ее наличии у руководителя исправительного учреждения).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В случае привлечения осужденных к оплачиваемому труду на предприятиях уголовно-исполнительной системы и иных  организациях, расположенных на территориях учреждений, исполняющих наказания, сведения о трудовой деятельности осужденных формируют указанные организации.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(письмо Минтруда от 14.05.2020 № 14-2/10В-3676)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456913"/>
              </p:ext>
            </p:extLst>
          </p:nvPr>
        </p:nvGraphicFramePr>
        <p:xfrm>
          <a:off x="47119" y="13558"/>
          <a:ext cx="9036496" cy="648072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036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вопросы, возникающие при заполнении формы СЗВ-ТД</a:t>
                      </a:r>
                      <a:endParaRPr lang="ru-RU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6885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17</a:t>
            </a:fld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6518445"/>
              </p:ext>
            </p:extLst>
          </p:nvPr>
        </p:nvGraphicFramePr>
        <p:xfrm>
          <a:off x="179512" y="603347"/>
          <a:ext cx="8784976" cy="5345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76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Вопрос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Ответ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961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Кто должен представлять форму СЗВ-ТД на работников, осуществляющих трудовую деятельность в обособленном подразделении головной организации приказы по которым издаются центральным аппаратом?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соответствии со ст. 11 Федерального закона № 27-ФЗ страхователи представляют сведения о работающих у них зарегистрированных лицах в случаях приема на работу, переводов на другую постоянную работу и увольнения по форме СЗВ-ТД.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Согласно  пункту  1  статьи  6  Федерального  закона № 167 организации, производящие выплаты физическим лицам, являются страхователями.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Поскольку функции начисления и выплаты заработной платы возложены на обособленные подразделения, которые зарегистрированы в органах ПФР в качестве  страхователей, то обязанность в органы ПФР СЗВ-ТД возложена на указанного страхователя.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этом в случае если на центральный аппарат возложены функции по представлению сведений о трудовой деятельности за обособленные подразделения, то центральный аппарат может формировать и передавать сведения от имени обособленного подразделения с указанием соответствующих регистрационных данных.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3196554"/>
              </p:ext>
            </p:extLst>
          </p:nvPr>
        </p:nvGraphicFramePr>
        <p:xfrm>
          <a:off x="47119" y="13558"/>
          <a:ext cx="9036496" cy="648072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036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вопросы, возникающие при заполнении формы СЗВ-ТД</a:t>
                      </a:r>
                      <a:endParaRPr lang="ru-RU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75462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18</a:t>
            </a:fld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230473"/>
              </p:ext>
            </p:extLst>
          </p:nvPr>
        </p:nvGraphicFramePr>
        <p:xfrm>
          <a:off x="179512" y="620688"/>
          <a:ext cx="8784976" cy="6272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11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Вопрос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Ответ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059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Какой порядок заполнения формы СЗВ-ТД в отношении отдельных категорий зарегистрированных?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Приказом Минтруда России от 24.08.2020 №533н установлен Порядок представления сведений о трудовой деятельности в отношении отдельной категории лиц.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Сведения по форме СЗВ-ТД представляются при увольнении ЗЛ со службы и содержат: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«Прием», «Увольнение» и информацию о подаче ЗЛ заявления о продолжении ведения работодателем трудовой книжки или о представлении сведений о трудовой деятельности, и сведения о дате заявления.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97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Необходимо ли представлять форму СЗВ-ТД на стажеров органов внутренних дел, с которыми на период испытания заключен срочный трудовой договор?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Если правоотношения  со стажером, поступающим  на службу в органы внутренних дел, осуществляются на основании </a:t>
                      </a:r>
                      <a:r>
                        <a:rPr lang="ru-RU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срочного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трудового договора, то представление сведений по форме СЗВ-ТД  должно осуществляться в общем порядке в соответствии со статьей 11 Федерального закона № 27-ФЗ.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После окончания срока испытания со стажером расторгается </a:t>
                      </a:r>
                      <a:r>
                        <a:rPr lang="ru-RU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срочный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трудовой договор и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заключается контракт.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этом случае необходимо представить форму СЗВ-ТД на стажеров об увольнении.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Дальнейшие сведения, связанные с прохождением службы в органах внутренних дел, представляются в ПФР при прекращении профессиональной службы (приказ Минтруда России от 24.08.2020 № 533н).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3070599"/>
              </p:ext>
            </p:extLst>
          </p:nvPr>
        </p:nvGraphicFramePr>
        <p:xfrm>
          <a:off x="47119" y="44624"/>
          <a:ext cx="9036496" cy="504056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036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вопросы, возникающие при заполнении формы СЗВ-ТД</a:t>
                      </a:r>
                      <a:endParaRPr lang="ru-RU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1381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Прямоугольник 112"/>
          <p:cNvSpPr/>
          <p:nvPr/>
        </p:nvSpPr>
        <p:spPr>
          <a:xfrm>
            <a:off x="35496" y="0"/>
            <a:ext cx="3168352" cy="188640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2362" y="6525940"/>
            <a:ext cx="222126" cy="215428"/>
          </a:xfrm>
        </p:spPr>
        <p:txBody>
          <a:bodyPr/>
          <a:lstStyle/>
          <a:p>
            <a:fld id="{C6361860-60DE-4D35-9BDF-E286BDAF3237}" type="slidenum">
              <a:rPr lang="ru-RU" smtClean="0"/>
              <a:pPr/>
              <a:t>19</a:t>
            </a:fld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1E229635-578D-4D2C-B7CB-72A093B41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946012"/>
              </p:ext>
            </p:extLst>
          </p:nvPr>
        </p:nvGraphicFramePr>
        <p:xfrm>
          <a:off x="35496" y="116632"/>
          <a:ext cx="9073008" cy="1371794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0730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736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dirty="0">
                          <a:solidFill>
                            <a:srgbClr val="002060"/>
                          </a:solidFill>
                          <a:latin typeface="Franklin Gothic Book" panose="020B0503020102020204" pitchFamily="34" charset="0"/>
                          <a:ea typeface="+mn-ea"/>
                          <a:cs typeface="Times New Roman" panose="02020603050405020304" pitchFamily="18" charset="0"/>
                        </a:rPr>
                        <a:t>ИНФОРМАЦИЯ ПО ПРЕДОСТАВЛЕНИЮ СВЕДЕНИЙ О ТРУДОВОЙ ДЕЯТЕЛЬНОСТИ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2800" b="1" kern="1200" dirty="0">
                          <a:solidFill>
                            <a:srgbClr val="002060"/>
                          </a:solidFill>
                          <a:latin typeface="Franklin Gothic Book" panose="020B0503020102020204" pitchFamily="34" charset="0"/>
                          <a:ea typeface="+mn-ea"/>
                          <a:cs typeface="Times New Roman" panose="02020603050405020304" pitchFamily="18" charset="0"/>
                        </a:rPr>
                        <a:t>(по состоянию на </a:t>
                      </a:r>
                      <a:r>
                        <a:rPr lang="ru-RU" sz="2800" b="1" kern="1200" dirty="0" smtClean="0">
                          <a:solidFill>
                            <a:srgbClr val="002060"/>
                          </a:solidFill>
                          <a:latin typeface="Franklin Gothic Book" panose="020B0503020102020204" pitchFamily="34" charset="0"/>
                          <a:ea typeface="+mn-ea"/>
                          <a:cs typeface="Times New Roman" panose="02020603050405020304" pitchFamily="18" charset="0"/>
                        </a:rPr>
                        <a:t>18.06.2021)</a:t>
                      </a:r>
                      <a:endParaRPr lang="ru-RU" sz="2800" b="1" kern="1200" dirty="0">
                        <a:solidFill>
                          <a:srgbClr val="002060"/>
                        </a:solidFill>
                        <a:latin typeface="Franklin Gothic Book" panose="020B05030201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144016" y="2492895"/>
            <a:ext cx="8532440" cy="656591"/>
            <a:chOff x="144016" y="2492895"/>
            <a:chExt cx="7956376" cy="65659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AE46A2F0-C425-48A9-859F-177B6AC22849}"/>
                </a:ext>
              </a:extLst>
            </p:cNvPr>
            <p:cNvSpPr txBox="1"/>
            <p:nvPr/>
          </p:nvSpPr>
          <p:spPr>
            <a:xfrm>
              <a:off x="144016" y="2492896"/>
              <a:ext cx="3149799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lang="ru-RU" sz="2600" b="1" dirty="0" smtClean="0">
                  <a:solidFill>
                    <a:srgbClr val="002060"/>
                  </a:solidFill>
                  <a:latin typeface="Franklin Gothic Medium" panose="020B0603020102020204" pitchFamily="34" charset="0"/>
                </a:rPr>
                <a:t>76 190</a:t>
              </a:r>
            </a:p>
            <a:p>
              <a:pPr algn="ctr">
                <a:lnSpc>
                  <a:spcPts val="2200"/>
                </a:lnSpc>
              </a:pPr>
              <a:r>
                <a:rPr lang="ru-RU" sz="2600" b="1" dirty="0" smtClean="0">
                  <a:solidFill>
                    <a:srgbClr val="002060"/>
                  </a:solidFill>
                  <a:latin typeface="Franklin Gothic Medium" panose="020B0603020102020204" pitchFamily="34" charset="0"/>
                </a:rPr>
                <a:t> страхователей</a:t>
              </a:r>
              <a:endParaRPr lang="ru-RU" sz="2600" b="1" dirty="0">
                <a:solidFill>
                  <a:srgbClr val="002060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0EFFB0B9-4CEB-463A-BFEA-8030587B9D46}"/>
                </a:ext>
              </a:extLst>
            </p:cNvPr>
            <p:cNvSpPr txBox="1"/>
            <p:nvPr/>
          </p:nvSpPr>
          <p:spPr>
            <a:xfrm>
              <a:off x="4138754" y="2602746"/>
              <a:ext cx="3961638" cy="386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lang="ru-RU" sz="2800" b="1" dirty="0">
                  <a:solidFill>
                    <a:srgbClr val="002060"/>
                  </a:solidFill>
                  <a:latin typeface="Franklin Gothic Book" panose="020B0503020102020204" pitchFamily="34" charset="0"/>
                </a:rPr>
                <a:t> </a:t>
              </a:r>
              <a:r>
                <a:rPr lang="ru-RU" sz="2800" b="1" dirty="0" smtClean="0">
                  <a:solidFill>
                    <a:srgbClr val="FF0000"/>
                  </a:solidFill>
                  <a:latin typeface="Franklin Gothic Book" panose="020B0503020102020204" pitchFamily="34" charset="0"/>
                </a:rPr>
                <a:t> </a:t>
              </a:r>
              <a:r>
                <a:rPr lang="ru-RU" sz="2800" dirty="0" smtClean="0">
                  <a:solidFill>
                    <a:srgbClr val="FF0000"/>
                  </a:solidFill>
                  <a:latin typeface="Franklin Gothic Medium" panose="020B0603020102020204" pitchFamily="34" charset="0"/>
                </a:rPr>
                <a:t>1,9 млн сведений</a:t>
              </a:r>
              <a:endParaRPr lang="ru-RU" sz="2800" dirty="0">
                <a:solidFill>
                  <a:srgbClr val="FF0000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2" name="Стрелка вправо 12">
              <a:extLst>
                <a:ext uri="{FF2B5EF4-FFF2-40B4-BE49-F238E27FC236}">
                  <a16:creationId xmlns:a16="http://schemas.microsoft.com/office/drawing/2014/main" xmlns="" id="{F61FE618-7677-46B4-828A-F8E0A00BEA6C}"/>
                </a:ext>
              </a:extLst>
            </p:cNvPr>
            <p:cNvSpPr/>
            <p:nvPr/>
          </p:nvSpPr>
          <p:spPr>
            <a:xfrm>
              <a:off x="3458480" y="2492895"/>
              <a:ext cx="622726" cy="611351"/>
            </a:xfrm>
            <a:prstGeom prst="rightArrow">
              <a:avLst/>
            </a:prstGeom>
            <a:gradFill>
              <a:gsLst>
                <a:gs pos="0">
                  <a:schemeClr val="accent2"/>
                </a:gs>
                <a:gs pos="30000">
                  <a:schemeClr val="accent2"/>
                </a:gs>
                <a:gs pos="100000">
                  <a:schemeClr val="bg1"/>
                </a:gs>
              </a:gsLst>
              <a:lin ang="54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B273987-D0C1-4E64-BC94-A66C34A6C6E5}"/>
              </a:ext>
            </a:extLst>
          </p:cNvPr>
          <p:cNvSpPr/>
          <p:nvPr/>
        </p:nvSpPr>
        <p:spPr>
          <a:xfrm>
            <a:off x="1475656" y="1772816"/>
            <a:ext cx="5832648" cy="40011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Сведения о трудовой деятельности представлены</a:t>
            </a:r>
            <a:endParaRPr lang="ru-RU" sz="2000" b="1" dirty="0">
              <a:solidFill>
                <a:srgbClr val="C000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617068CE-E552-4048-86CB-847AA20264AC}"/>
              </a:ext>
            </a:extLst>
          </p:cNvPr>
          <p:cNvSpPr/>
          <p:nvPr/>
        </p:nvSpPr>
        <p:spPr>
          <a:xfrm>
            <a:off x="1115615" y="4901098"/>
            <a:ext cx="6552283" cy="40011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Заявление о выборе формы ведения трудовой книжки </a:t>
            </a:r>
            <a:endParaRPr lang="ru-RU" sz="2000" b="1" dirty="0">
              <a:solidFill>
                <a:srgbClr val="C000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C0EA0F9-75E7-4060-9469-E62E6F179AFC}"/>
              </a:ext>
            </a:extLst>
          </p:cNvPr>
          <p:cNvSpPr txBox="1"/>
          <p:nvPr/>
        </p:nvSpPr>
        <p:spPr>
          <a:xfrm>
            <a:off x="4860032" y="5489356"/>
            <a:ext cx="3816424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050" b="1">
                <a:latin typeface="Franklin Gothic Book" panose="020B0503020102020204" pitchFamily="34" charset="0"/>
              </a:defRPr>
            </a:lvl1pPr>
          </a:lstStyle>
          <a:p>
            <a:endParaRPr lang="ru-RU" sz="2200" dirty="0">
              <a:solidFill>
                <a:srgbClr val="002060"/>
              </a:solidFill>
            </a:endParaRPr>
          </a:p>
          <a:p>
            <a:r>
              <a:rPr lang="ru-RU" sz="22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257 780 </a:t>
            </a:r>
            <a:r>
              <a:rPr lang="ru-RU" sz="22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чел</a:t>
            </a:r>
            <a:endParaRPr lang="ru-RU" sz="22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r>
              <a:rPr lang="ru-RU" sz="22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ru-RU" sz="22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19,8 </a:t>
            </a:r>
            <a:r>
              <a:rPr lang="ru-RU" sz="22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%) в электронном виде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AB80735-EE13-4F2E-A0C0-38F634B3706A}"/>
              </a:ext>
            </a:extLst>
          </p:cNvPr>
          <p:cNvSpPr txBox="1"/>
          <p:nvPr/>
        </p:nvSpPr>
        <p:spPr>
          <a:xfrm>
            <a:off x="340768" y="5517232"/>
            <a:ext cx="4107655" cy="1107996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2600" b="1">
                <a:latin typeface="Franklin Gothic Book" panose="020B0503020102020204" pitchFamily="34" charset="0"/>
              </a:defRPr>
            </a:lvl1pPr>
          </a:lstStyle>
          <a:p>
            <a:endParaRPr lang="ru-RU" sz="2200" dirty="0"/>
          </a:p>
          <a:p>
            <a:r>
              <a:rPr lang="ru-RU" sz="2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1 301 697</a:t>
            </a:r>
            <a:r>
              <a:rPr lang="ru-RU" sz="2200" dirty="0" smtClean="0">
                <a:solidFill>
                  <a:srgbClr val="002060"/>
                </a:solidFill>
              </a:rPr>
              <a:t> чел , </a:t>
            </a:r>
          </a:p>
          <a:p>
            <a:r>
              <a:rPr lang="ru-RU" sz="2200" dirty="0" smtClean="0">
                <a:solidFill>
                  <a:srgbClr val="002060"/>
                </a:solidFill>
              </a:rPr>
              <a:t>из </a:t>
            </a:r>
            <a:r>
              <a:rPr lang="ru-RU" sz="2200" dirty="0">
                <a:solidFill>
                  <a:srgbClr val="002060"/>
                </a:solidFill>
              </a:rPr>
              <a:t>них</a:t>
            </a:r>
            <a:r>
              <a:rPr lang="ru-RU" sz="2200" dirty="0" smtClean="0">
                <a:solidFill>
                  <a:srgbClr val="002060"/>
                </a:solidFill>
              </a:rPr>
              <a:t>:</a:t>
            </a:r>
            <a:endParaRPr lang="ru-RU" sz="22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1B273987-D0C1-4E64-BC94-A66C34A6C6E5}"/>
              </a:ext>
            </a:extLst>
          </p:cNvPr>
          <p:cNvSpPr/>
          <p:nvPr/>
        </p:nvSpPr>
        <p:spPr>
          <a:xfrm>
            <a:off x="1272305" y="3388930"/>
            <a:ext cx="5832648" cy="40011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и</a:t>
            </a:r>
            <a:r>
              <a:rPr lang="ru-RU" sz="20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з них первичное наполнение: </a:t>
            </a:r>
            <a:endParaRPr lang="ru-RU" sz="2000" b="1" dirty="0">
              <a:solidFill>
                <a:srgbClr val="C00000"/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11704" y="4013057"/>
            <a:ext cx="8220736" cy="772596"/>
            <a:chOff x="144016" y="2492896"/>
            <a:chExt cx="7956376" cy="77259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AE46A2F0-C425-48A9-859F-177B6AC22849}"/>
                </a:ext>
              </a:extLst>
            </p:cNvPr>
            <p:cNvSpPr txBox="1"/>
            <p:nvPr/>
          </p:nvSpPr>
          <p:spPr>
            <a:xfrm>
              <a:off x="144016" y="2556911"/>
              <a:ext cx="3707904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lang="ru-RU" sz="2600" b="1" dirty="0" smtClean="0">
                  <a:solidFill>
                    <a:srgbClr val="002060"/>
                  </a:solidFill>
                  <a:latin typeface="Franklin Gothic Medium" panose="020B0603020102020204" pitchFamily="34" charset="0"/>
                </a:rPr>
                <a:t>62 533  (82,1%)</a:t>
              </a:r>
            </a:p>
            <a:p>
              <a:pPr algn="ctr">
                <a:lnSpc>
                  <a:spcPts val="2200"/>
                </a:lnSpc>
              </a:pPr>
              <a:r>
                <a:rPr lang="ru-RU" sz="2600" b="1" dirty="0" smtClean="0">
                  <a:solidFill>
                    <a:srgbClr val="002060"/>
                  </a:solidFill>
                  <a:latin typeface="Franklin Gothic Medium" panose="020B0603020102020204" pitchFamily="34" charset="0"/>
                </a:rPr>
                <a:t> </a:t>
              </a:r>
              <a:r>
                <a:rPr lang="ru-RU" sz="2600" b="1" dirty="0">
                  <a:solidFill>
                    <a:srgbClr val="002060"/>
                  </a:solidFill>
                  <a:latin typeface="Franklin Gothic Medium" panose="020B0603020102020204" pitchFamily="34" charset="0"/>
                </a:rPr>
                <a:t>страхователей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0EFFB0B9-4CEB-463A-BFEA-8030587B9D46}"/>
                </a:ext>
              </a:extLst>
            </p:cNvPr>
            <p:cNvSpPr txBox="1"/>
            <p:nvPr/>
          </p:nvSpPr>
          <p:spPr>
            <a:xfrm>
              <a:off x="3995936" y="2602746"/>
              <a:ext cx="4104456" cy="662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lang="ru-RU" sz="2800" b="1" dirty="0">
                  <a:solidFill>
                    <a:srgbClr val="002060"/>
                  </a:solidFill>
                  <a:latin typeface="Franklin Gothic Book" panose="020B0503020102020204" pitchFamily="34" charset="0"/>
                </a:rPr>
                <a:t> </a:t>
              </a:r>
              <a:r>
                <a:rPr lang="ru-RU" sz="2600" b="1" dirty="0" smtClean="0">
                  <a:solidFill>
                    <a:srgbClr val="FF0000"/>
                  </a:solidFill>
                  <a:latin typeface="Franklin Gothic Book" panose="020B0503020102020204" pitchFamily="34" charset="0"/>
                </a:rPr>
                <a:t>1,3 млн (87,6%) </a:t>
              </a:r>
            </a:p>
            <a:p>
              <a:pPr algn="ctr">
                <a:lnSpc>
                  <a:spcPts val="2200"/>
                </a:lnSpc>
              </a:pPr>
              <a:r>
                <a:rPr lang="ru-RU" sz="2600" b="1" dirty="0" smtClean="0">
                  <a:solidFill>
                    <a:srgbClr val="FF0000"/>
                  </a:solidFill>
                  <a:latin typeface="Franklin Gothic Book" panose="020B0503020102020204" pitchFamily="34" charset="0"/>
                </a:rPr>
                <a:t>сведений </a:t>
              </a:r>
            </a:p>
          </p:txBody>
        </p:sp>
        <p:sp>
          <p:nvSpPr>
            <p:cNvPr id="20" name="Стрелка вправо 12">
              <a:extLst>
                <a:ext uri="{FF2B5EF4-FFF2-40B4-BE49-F238E27FC236}">
                  <a16:creationId xmlns:a16="http://schemas.microsoft.com/office/drawing/2014/main" xmlns="" id="{F61FE618-7677-46B4-828A-F8E0A00BEA6C}"/>
                </a:ext>
              </a:extLst>
            </p:cNvPr>
            <p:cNvSpPr/>
            <p:nvPr/>
          </p:nvSpPr>
          <p:spPr>
            <a:xfrm>
              <a:off x="3877266" y="2492896"/>
              <a:ext cx="622726" cy="611351"/>
            </a:xfrm>
            <a:prstGeom prst="rightArrow">
              <a:avLst/>
            </a:prstGeom>
            <a:gradFill>
              <a:gsLst>
                <a:gs pos="0">
                  <a:schemeClr val="accent2"/>
                </a:gs>
                <a:gs pos="30000">
                  <a:schemeClr val="accent2"/>
                </a:gs>
                <a:gs pos="100000">
                  <a:schemeClr val="bg1"/>
                </a:gs>
              </a:gsLst>
              <a:lin ang="54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00"/>
            </a:p>
          </p:txBody>
        </p:sp>
      </p:grpSp>
    </p:spTree>
    <p:extLst>
      <p:ext uri="{BB962C8B-B14F-4D97-AF65-F5344CB8AC3E}">
        <p14:creationId xmlns:p14="http://schemas.microsoft.com/office/powerpoint/2010/main" xmlns="" val="1591168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Приказом </a:t>
            </a:r>
            <a:r>
              <a:rPr lang="ru-RU" sz="2400" b="1" dirty="0">
                <a:solidFill>
                  <a:srgbClr val="0070C0"/>
                </a:solidFill>
              </a:rPr>
              <a:t>Минтруда России от 17.09.2020 N 618н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внесены изменений в форму выписки из ЭТК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3B2E-7E3C-4205-B77C-96A17F1DF9A4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251520" y="980724"/>
          <a:ext cx="8712968" cy="5616627"/>
        </p:xfrm>
        <a:graphic>
          <a:graphicData uri="http://schemas.openxmlformats.org/drawingml/2006/table">
            <a:tbl>
              <a:tblPr/>
              <a:tblGrid>
                <a:gridCol w="8962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62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62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21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21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1373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37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1373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1019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8615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5498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1019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13673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085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0850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46451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13831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Форма СТД-ПФР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5271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Сведения о трудовой деятельности, предоставляемые из информационных ресурсов Пенсионного фонда Российской Федерации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186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Сведения о зарегистрированном лице: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8310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Фамилия   ______________________________________________________________________________________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8310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Имя           ______________________________________________________________________________________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8310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Отчество  (при наличии)__________________________________________________________________________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8310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 рождения "____" ____________   ___________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0809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8310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СНИЛС     ______________________________________________________________________________________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8310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Подано заявление о продолжении ведения трудовой книжки </a:t>
                      </a: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277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 подачи</a:t>
                      </a:r>
                    </a:p>
                  </a:txBody>
                  <a:tcPr marL="5257" marR="5257" marT="525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38310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Подано заявление о предоставлении сведений о трудовой деятельности</a:t>
                      </a: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277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 подачи</a:t>
                      </a:r>
                    </a:p>
                  </a:txBody>
                  <a:tcPr marL="5257" marR="5257" marT="525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36398"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5588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№№ </a:t>
                      </a:r>
                      <a:r>
                        <a:rPr lang="ru-RU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/п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Работодатель (наименование), регистрационный номер в ПФР 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Сведения о трудовой деятельности 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Признак отмены записи сведений о приеме, переводе, увольнении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4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 (число,  месяц, год) приема, перевода, увольнения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Сведения  о приеме, переводе, увольнении   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Основание 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20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Трудовая функция (должность, профессия, специальность, квалификация, конкретный вид поручаемой работы),  структурное подразделение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 выполняемой функции (при наличии)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Причины увольнения, пункт,  часть статьи, статья Трудового кодекса Российской Федерации, федерального закона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документа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Номер документа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20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20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0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363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363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363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363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20809"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20809"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266301"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Сведения о трудовой деятельности зарегистрированного лица за периоды до 31 декабря 2019 года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2468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№№ п/п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Работодатель (наименование), регистрационный номер в ПФР (при наличии)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Периоды работы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2039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</a:t>
                      </a:r>
                      <a:r>
                        <a:rPr lang="ru-RU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дд.мм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гггг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дд.мм. гггг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363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29903"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29903"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Должность уполномоченного лица территориального органа ПФР</a:t>
                      </a:r>
                    </a:p>
                  </a:txBody>
                  <a:tcPr marL="5257" marR="5257" marT="525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Подпись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Расшифровка подписи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2990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М.П. (при наличии)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пересылки в электронном виде документ подписывается</a:t>
                      </a: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2990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«____»  ___________ _______ г.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квалифицированной  электронной подписью уполномоченного лица</a:t>
                      </a: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12990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(дата)</a:t>
                      </a:r>
                    </a:p>
                  </a:txBody>
                  <a:tcPr marL="5257" marR="5257" marT="5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</a:tbl>
          </a:graphicData>
        </a:graphic>
      </p:graphicFrame>
      <p:sp>
        <p:nvSpPr>
          <p:cNvPr id="8" name="Стрелка влево 7"/>
          <p:cNvSpPr/>
          <p:nvPr/>
        </p:nvSpPr>
        <p:spPr>
          <a:xfrm>
            <a:off x="5004048" y="5445224"/>
            <a:ext cx="108012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084168" y="4941168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Включение сведений о периодах работы на основании отчетности представленной работодателями 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89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467544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Заголовок 2"/>
          <p:cNvSpPr>
            <a:spLocks noGrp="1"/>
          </p:cNvSpPr>
          <p:nvPr/>
        </p:nvSpPr>
        <p:spPr bwMode="auto">
          <a:xfrm>
            <a:off x="251520" y="332656"/>
            <a:ext cx="8163004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1F2A7D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внесении изменений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постановление Правления ПФР от 25.12.2019 №730п» </a:t>
            </a:r>
            <a:endParaRPr lang="ru-RU" sz="2400" b="1" dirty="0">
              <a:solidFill>
                <a:srgbClr val="1F2A7D"/>
              </a:solidFill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20" name="Picture 3" descr="C:\Users\Ekaterina.Bolshakova\Pictures\pic\галочк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077072"/>
            <a:ext cx="443087" cy="3610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4345285" y="3856839"/>
            <a:ext cx="4525464" cy="19389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Постановление Правления ПФР              от 27.10.2020 №769п                                   «О внесении изменений в постановление Правления ПФР от 25.12.2019 №730п»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ступает в силу с 01 июля 2021 года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89" y="1340768"/>
            <a:ext cx="4044823" cy="503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463" y="1313917"/>
            <a:ext cx="4958946" cy="230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99992" y="2235274"/>
            <a:ext cx="3744416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390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576064"/>
          </a:xfr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Правления ПФР от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27.10.2020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№769п с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июля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вносятся изменения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форму «Сведения о трудовой деятельности зарегистрированных лиц»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5"/>
            <a:ext cx="8784976" cy="432048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ts val="1100"/>
              </a:lnSpc>
              <a:spcBef>
                <a:spcPct val="0"/>
              </a:spcBef>
            </a:pP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Реквизиты «Отчетный период – месяц – год» исключаются в связи с переходом на представление сведений о приеме/увольнении на следующий день;</a:t>
            </a:r>
          </a:p>
          <a:p>
            <a:pPr algn="ctr">
              <a:lnSpc>
                <a:spcPts val="1100"/>
              </a:lnSpc>
              <a:spcBef>
                <a:spcPct val="0"/>
              </a:spcBef>
            </a:pPr>
            <a:endParaRPr lang="ru-RU" sz="1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7504" y="1268760"/>
            <a:ext cx="878497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100"/>
              </a:lnSpc>
              <a:spcBef>
                <a:spcPct val="0"/>
              </a:spcBef>
            </a:pP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Форма дополняется возможностью проставления признака «Работа в районах Крайнего Севера/Работа в местностях, приравненных к районам Крайнего Севера;</a:t>
            </a:r>
            <a:endParaRPr lang="ru-RU" sz="1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504" y="1772816"/>
            <a:ext cx="8784976" cy="432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100"/>
              </a:lnSpc>
              <a:spcBef>
                <a:spcPct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указания регистрационного номера страхователя ЗА которого представляются сведения – в случаях необходимости отмены/корректировки сведений правопреемником организации;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8530983"/>
              </p:ext>
            </p:extLst>
          </p:nvPr>
        </p:nvGraphicFramePr>
        <p:xfrm>
          <a:off x="107504" y="2872499"/>
          <a:ext cx="8856986" cy="3940877"/>
        </p:xfrm>
        <a:graphic>
          <a:graphicData uri="http://schemas.openxmlformats.org/drawingml/2006/table">
            <a:tbl>
              <a:tblPr/>
              <a:tblGrid>
                <a:gridCol w="1068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09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09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09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8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26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6403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099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7814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316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2157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7316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26694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26004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1134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Форма СЗВ-ТД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8801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Сведения о трудовой деятельности зарегистрированного лица (СЗВ-ТД)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436"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43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Сведения о страхователе: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343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Регистрационный номер в ПФР ______________________________________________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343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Работодатель (наименование)    ______________________________________________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343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ИНН                                               ______________________________________________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343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КПП                                               ______________________________________________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1343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Сведения о работодателе, правопреемником которого является страхователь: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13436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Регистрационный номер в ПФР ______________________________________________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13436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Работодатель (наименование)    ______________________________________________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13436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ИНН                                               ______________________________________________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13436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КПП                                               ______________________________________________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1343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Сведения о зарегистрированном лице: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13436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Фамилия   ______________________________________________________________________________________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13436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Имя           ______________________________________________________________________________________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13436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Отчество (при наличии)  __________________________________________________________________________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13436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 рождения «____» ____________   ___________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13436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СНИЛС     ______________________________________________________________________________________</a:t>
                      </a: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13436"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13436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Подано заявление о продолжении ведения трудовой книжки </a:t>
                      </a: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5828" marT="5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1343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 подачи</a:t>
                      </a:r>
                    </a:p>
                  </a:txBody>
                  <a:tcPr marL="5828" marR="5828" marT="582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Признак отмены</a:t>
                      </a:r>
                    </a:p>
                  </a:txBody>
                  <a:tcPr marL="5828" marR="5828" marT="58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13436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Подано заявление о предоставлении сведений о трудовой деятельности</a:t>
                      </a: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28" marR="5828" marT="58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28" marR="5828" marT="5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1343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 подачи</a:t>
                      </a:r>
                    </a:p>
                  </a:txBody>
                  <a:tcPr marL="5828" marR="5828" marT="582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Признак отмены</a:t>
                      </a:r>
                    </a:p>
                  </a:txBody>
                  <a:tcPr marL="5828" marR="5828" marT="58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1343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13436"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28" marR="5828" marT="5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134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№ п/п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Сведения о трудовой деятельности зарегистрированного лица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Признак отмены записи сведений о приеме, переводе, увольнении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14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 (число,  месяц, год) приема, перевода,  увольнения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Сведения о приеме, переводе, увольнении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Работа в районах Крайнего Севера/Работа в местностях, приравненных к районам Крайнего Севера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Основание 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536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Трудовая функция (должность, профессия, специальность, квалификация, конкретный вид поручаемой работы), структурное подразделение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 выполняемой функции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Причины увольнения, пункт, часть статьи, статья Трудового кодекса Российской Федерации, федерального закона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документа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Номер документа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980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134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5828" marT="5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</a:tbl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2483768" y="5589240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3563888" y="3789040"/>
            <a:ext cx="720080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304324" y="645333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07504" y="2276873"/>
            <a:ext cx="8784976" cy="5558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100"/>
              </a:lnSpc>
              <a:spcBef>
                <a:spcPct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«Код выполняемой функции» заполняется ОКЗ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«ОК 010-2014 (МСКЗ-08). Общероссийский классификатор занятий» (принят и введен в действие приказом Федерального агентства по техническому регулированию и метрологии от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12.12.2014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2020-ст)</a:t>
            </a:r>
          </a:p>
        </p:txBody>
      </p:sp>
    </p:spTree>
    <p:extLst>
      <p:ext uri="{BB962C8B-B14F-4D97-AF65-F5344CB8AC3E}">
        <p14:creationId xmlns:p14="http://schemas.microsoft.com/office/powerpoint/2010/main" xmlns="" val="49991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/>
        </p:nvSpPr>
        <p:spPr bwMode="auto">
          <a:xfrm>
            <a:off x="251520" y="260648"/>
            <a:ext cx="8712968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0070C0"/>
                </a:solidFill>
                <a:cs typeface="Times New Roman" pitchFamily="18" charset="0"/>
              </a:rPr>
              <a:t>Изменения в формат сведений для формы «Сведения о трудовой деятельности зарегистрированного лица (СЗВ-ТД)» в электронном виде </a:t>
            </a:r>
            <a:endParaRPr lang="ru-RU" sz="20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54485"/>
            <a:ext cx="6181104" cy="709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34090"/>
            <a:ext cx="6181104" cy="4907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Левая фигурная скобка 4"/>
          <p:cNvSpPr/>
          <p:nvPr/>
        </p:nvSpPr>
        <p:spPr>
          <a:xfrm>
            <a:off x="1835696" y="1412776"/>
            <a:ext cx="648072" cy="4896544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2902" y="2060848"/>
            <a:ext cx="1584176" cy="38164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8600"/>
            <a:r>
              <a:rPr lang="ru-RU" sz="1100" b="1" dirty="0" smtClean="0">
                <a:solidFill>
                  <a:schemeClr val="tx1"/>
                </a:solidFill>
              </a:rPr>
              <a:t>   </a:t>
            </a:r>
            <a:r>
              <a:rPr lang="ru-RU" sz="1400" b="1" dirty="0" smtClean="0">
                <a:solidFill>
                  <a:schemeClr val="tx1"/>
                </a:solidFill>
              </a:rPr>
              <a:t>Структурирован ввод основания увольнения:</a:t>
            </a:r>
          </a:p>
          <a:p>
            <a:pPr indent="-228600"/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– значение каждого элемента: статья, часть, пункт, подпункт заполняется в соответствующем поле, как по ТК РФ, так и по иному нормативному документу;</a:t>
            </a:r>
          </a:p>
          <a:p>
            <a:pPr indent="-228600"/>
            <a:r>
              <a:rPr lang="ru-RU" sz="1400" dirty="0" smtClean="0">
                <a:solidFill>
                  <a:schemeClr val="tx1"/>
                </a:solidFill>
              </a:rPr>
              <a:t>- добавлен элемент «Абзац».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698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39240" y="1539949"/>
            <a:ext cx="7397255" cy="13849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/>
              <a:t>   В графе  «Код выполняемой функции» указывается </a:t>
            </a:r>
            <a:r>
              <a:rPr lang="ru-RU" sz="1400" b="1" dirty="0" smtClean="0"/>
              <a:t>кодовое обозначение занятия</a:t>
            </a:r>
            <a:r>
              <a:rPr lang="ru-RU" sz="1400" dirty="0" smtClean="0"/>
              <a:t>, </a:t>
            </a:r>
            <a:r>
              <a:rPr lang="ru-RU" sz="1400" b="1" dirty="0" smtClean="0"/>
              <a:t>соответствующее занимаемой должности </a:t>
            </a:r>
            <a:r>
              <a:rPr lang="ru-RU" sz="1400" dirty="0" smtClean="0"/>
              <a:t>(профессии), виду трудовой деятельности, осуществляемой на рабочем месте при исполнении трудовых функций (работ, обязанностей), состоящее </a:t>
            </a:r>
            <a:r>
              <a:rPr lang="ru-RU" sz="1400" b="1" dirty="0" smtClean="0"/>
              <a:t>из пяти цифровых знаков в формате «ХХХХ.Х» (</a:t>
            </a:r>
            <a:r>
              <a:rPr lang="ru-RU" sz="1400" dirty="0" smtClean="0"/>
              <a:t>где первые </a:t>
            </a:r>
            <a:r>
              <a:rPr lang="ru-RU" sz="1400" b="1" dirty="0" smtClean="0"/>
              <a:t>четыре знака – код наименования группы занятий </a:t>
            </a:r>
            <a:r>
              <a:rPr lang="ru-RU" sz="1400" dirty="0" smtClean="0"/>
              <a:t>в Общероссийском классификаторе занятий, </a:t>
            </a:r>
            <a:r>
              <a:rPr lang="ru-RU" sz="1400" b="1" dirty="0" smtClean="0"/>
              <a:t>пятый знак – контрольное число</a:t>
            </a:r>
            <a:r>
              <a:rPr lang="ru-RU" sz="1400" dirty="0" smtClean="0"/>
              <a:t>) в соответствии со </a:t>
            </a:r>
            <a:r>
              <a:rPr lang="ru-RU" sz="1400" b="1" dirty="0" smtClean="0"/>
              <a:t>справочником  «ОК 010-2014 (МСКЗ-08)»</a:t>
            </a:r>
            <a:endParaRPr lang="ru-RU" sz="1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508" y="1636112"/>
            <a:ext cx="1371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51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8500" y="1076161"/>
            <a:ext cx="4435548" cy="4086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Отражение кода выполняемой функции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43508" y="1172461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7358" y="3068960"/>
            <a:ext cx="5134044" cy="23042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4391655"/>
            <a:ext cx="4772097" cy="23497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4211960" y="5469582"/>
            <a:ext cx="3672408" cy="2880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644008" y="5469582"/>
            <a:ext cx="351656" cy="2880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251520" y="5532008"/>
            <a:ext cx="2880320" cy="523220"/>
          </a:xfrm>
          <a:prstGeom prst="wedgeRectCallout">
            <a:avLst>
              <a:gd name="adj1" fmla="val 94764"/>
              <a:gd name="adj2" fmla="val -23717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Код наименования группы занятий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(пример)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971600" y="6309320"/>
            <a:ext cx="2664296" cy="307777"/>
          </a:xfrm>
          <a:prstGeom prst="wedgeRectCallout">
            <a:avLst>
              <a:gd name="adj1" fmla="val 95349"/>
              <a:gd name="adj2" fmla="val -258705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Контрольное число (пример)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" name="Заголовок 2"/>
          <p:cNvSpPr>
            <a:spLocks noGrp="1"/>
          </p:cNvSpPr>
          <p:nvPr/>
        </p:nvSpPr>
        <p:spPr bwMode="auto">
          <a:xfrm>
            <a:off x="143508" y="3964994"/>
            <a:ext cx="2772308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0070C0"/>
                </a:solidFill>
              </a:rPr>
              <a:t>ОК 010-2014 (МСКЗ-08)</a:t>
            </a:r>
            <a:endParaRPr lang="ru-RU" sz="20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2" name="Заголовок 2"/>
          <p:cNvSpPr>
            <a:spLocks noGrp="1"/>
          </p:cNvSpPr>
          <p:nvPr/>
        </p:nvSpPr>
        <p:spPr bwMode="auto">
          <a:xfrm>
            <a:off x="251520" y="260648"/>
            <a:ext cx="8712968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0070C0"/>
                </a:solidFill>
                <a:cs typeface="Times New Roman" pitchFamily="18" charset="0"/>
              </a:rPr>
              <a:t>Изменения в Порядок заполнения формы «Сведения о трудовой деятельности зарегистрированного лица (СЗВ-ТД)» </a:t>
            </a:r>
            <a:endParaRPr lang="ru-RU" sz="20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51520" y="836712"/>
            <a:ext cx="8712968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Первая цифра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кода указывает, к какой основной группе относится занятие в справочнике ОКС указано 10 основных групп: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Руководители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Специалисты высшего уровня квалификации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Специалисты среднего уровня квалификации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Служащие, занятые подготовкой и оформлением документации, учетом и обслуживанием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Работники сферы обслуживания и торговли, охраны граждан и собственности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Квалифицированные работники сельского и лесного хозяйства, рыбоводства и рыболовства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Квалифицированные рабочие промышленности, строительства, транспорта и рабочие родственных занятий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Операторы производственных установок и машин, сборщики и водители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Неквалифицированные рабочие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Военнослужащие.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/>
        </p:nvSpPr>
        <p:spPr bwMode="auto">
          <a:xfrm>
            <a:off x="251520" y="239743"/>
            <a:ext cx="871296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rgbClr val="0070C0"/>
                </a:solidFill>
                <a:cs typeface="Times New Roman" pitchFamily="18" charset="0"/>
              </a:rPr>
              <a:t>Основные группы, подгруппы, малые и начальные группы</a:t>
            </a:r>
            <a:endParaRPr lang="ru-RU" sz="24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79512" y="75982"/>
            <a:ext cx="8856984" cy="20005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Вторая цифра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указывает на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подгруппу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внутри основной группы. Например, в основной группе 2 «Специалисты высшего уровня квалификации» выделены такие подгруппы: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Специалисты в области науки и техники;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Специалисты в области здравоохранения;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Специалисты в области образования;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Специалисты в сфере бизнеса и администрирования;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79512" y="2353742"/>
            <a:ext cx="8856984" cy="1754326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 принадлежность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 малой группе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указывает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третья цифра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кода.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Например, в подгруппе 24 «Специалисты в сфере бизнеса и администрирования» выделены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малые группы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Специалисты по финансовой деятельности;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Специалисты в области администрирования;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Специалисты по сбыту и маркетингу продукции и услуг и связям с общественностью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-40704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79512" y="4432176"/>
            <a:ext cx="8856984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Четвёртая цифра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указывает на принадлежность к начальной группе в рамках малой группы. В малой группе 241«Специалисты по финансовой деятельности» можно увидеть следующие коды наименований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начальных групп занятий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Бухгалтеры;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Консультанты по финансовым вопросам и инвестициям;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Финансовые аналитики;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Оценщики и эксперты.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578290"/>
          <a:ext cx="8280920" cy="4742815"/>
        </p:xfrm>
        <a:graphic>
          <a:graphicData uri="http://schemas.openxmlformats.org/drawingml/2006/table">
            <a:tbl>
              <a:tblPr/>
              <a:tblGrid>
                <a:gridCol w="1408122"/>
                <a:gridCol w="310078"/>
                <a:gridCol w="6562720"/>
              </a:tblGrid>
              <a:tr h="0">
                <a:tc>
                  <a:txBody>
                    <a:bodyPr/>
                    <a:lstStyle/>
                    <a:p>
                      <a:pPr marL="304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принадлежность к основной </a:t>
                      </a:r>
                      <a:r>
                        <a:rPr lang="ru-RU" sz="2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группе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"Квалифицированные рабочие промышленности, строительства, транспорта и рабочие родственных занятий";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04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принадлежность к </a:t>
                      </a:r>
                      <a:r>
                        <a:rPr lang="ru-RU" sz="2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  <a:hlinkClick r:id="rId3"/>
                        </a:rPr>
                        <a:t>подгруппе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"Рабочие, занятые в металлообрабатывающем и машиностроительном производстве, механики и ремонтники";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04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722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принадлежность к малой </a:t>
                      </a:r>
                      <a:r>
                        <a:rPr lang="ru-RU" sz="2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группе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"Кузнецы, слесари-инструментальщики, станочники, наладчики и рабочие родственных занятий";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04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7222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принадлежность к начальной </a:t>
                      </a:r>
                      <a:r>
                        <a:rPr lang="ru-RU" sz="2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  <a:hlinkClick r:id="rId5"/>
                        </a:rPr>
                        <a:t>группе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"Слесари-инструментальщики и рабочие родственных занятий";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04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контрольное число.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Заголовок 2"/>
          <p:cNvSpPr>
            <a:spLocks noGrp="1"/>
          </p:cNvSpPr>
          <p:nvPr/>
        </p:nvSpPr>
        <p:spPr bwMode="auto">
          <a:xfrm>
            <a:off x="107504" y="116632"/>
            <a:ext cx="9036496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342900" algn="l" eaLnBrk="1" hangingPunct="1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 кодирования занятий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группы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квалифицированных рабочих в машиностроении и металлообработке, имеющей кодовое обозначение 7222. 3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18897</TotalTime>
  <Words>2673</Words>
  <Application>Microsoft Office PowerPoint</Application>
  <PresentationFormat>Экран (4:3)</PresentationFormat>
  <Paragraphs>486</Paragraphs>
  <Slides>19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6_Тема Office</vt:lpstr>
      <vt:lpstr>Слайд 1</vt:lpstr>
      <vt:lpstr> Приказом Минтруда России от 17.09.2020 N 618н внесены изменений в форму выписки из ЭТК</vt:lpstr>
      <vt:lpstr>Слайд 3</vt:lpstr>
      <vt:lpstr>Постановлением Правления ПФР от 27.10.2020 №769п с 1 июля 2021 года вносятся изменения в форму «Сведения о трудовой деятельности зарегистрированных лиц»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Пенсионнй фонд Российской Федерации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Глухова Ирина Геннадьевна</dc:creator>
  <cp:lastModifiedBy>077ZinkevichNY</cp:lastModifiedBy>
  <cp:revision>944</cp:revision>
  <cp:lastPrinted>2021-03-29T07:22:05Z</cp:lastPrinted>
  <dcterms:created xsi:type="dcterms:W3CDTF">2018-11-26T11:02:13Z</dcterms:created>
  <dcterms:modified xsi:type="dcterms:W3CDTF">2021-08-04T13:08:10Z</dcterms:modified>
</cp:coreProperties>
</file>